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86" r:id="rId2"/>
    <p:sldId id="260" r:id="rId3"/>
    <p:sldId id="395" r:id="rId4"/>
    <p:sldId id="388" r:id="rId5"/>
    <p:sldId id="389" r:id="rId6"/>
    <p:sldId id="397" r:id="rId7"/>
    <p:sldId id="398" r:id="rId8"/>
    <p:sldId id="399" r:id="rId9"/>
    <p:sldId id="396" r:id="rId10"/>
    <p:sldId id="400" r:id="rId11"/>
    <p:sldId id="394" r:id="rId12"/>
  </p:sldIdLst>
  <p:sldSz cx="9144000" cy="6858000" type="screen4x3"/>
  <p:notesSz cx="6808788" cy="9940925"/>
  <p:custDataLst>
    <p:tags r:id="rId1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7">
          <p15:clr>
            <a:srgbClr val="A4A3A4"/>
          </p15:clr>
        </p15:guide>
        <p15:guide id="2" orient="horz" pos="3521">
          <p15:clr>
            <a:srgbClr val="A4A3A4"/>
          </p15:clr>
        </p15:guide>
        <p15:guide id="3" orient="horz" pos="1096">
          <p15:clr>
            <a:srgbClr val="A4A3A4"/>
          </p15:clr>
        </p15:guide>
        <p15:guide id="4" orient="horz" pos="3039">
          <p15:clr>
            <a:srgbClr val="A4A3A4"/>
          </p15:clr>
        </p15:guide>
        <p15:guide id="5" pos="351">
          <p15:clr>
            <a:srgbClr val="A4A3A4"/>
          </p15:clr>
        </p15:guide>
        <p15:guide id="6" pos="5430">
          <p15:clr>
            <a:srgbClr val="A4A3A4"/>
          </p15:clr>
        </p15:guide>
        <p15:guide id="7" pos="2290">
          <p15:clr>
            <a:srgbClr val="A4A3A4"/>
          </p15:clr>
        </p15:guide>
        <p15:guide id="8" pos="3334">
          <p15:clr>
            <a:srgbClr val="A4A3A4"/>
          </p15:clr>
        </p15:guide>
        <p15:guide id="9" pos="237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Жиганов Михаил Сергеевич" initials="ЖМС" lastIdx="1" clrIdx="0">
    <p:extLst>
      <p:ext uri="{19B8F6BF-5375-455C-9EA6-DF929625EA0E}">
        <p15:presenceInfo xmlns:p15="http://schemas.microsoft.com/office/powerpoint/2012/main" userId="S-1-5-21-1427493287-2892074134-283380318-978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D6EB"/>
    <a:srgbClr val="FCD5B5"/>
    <a:srgbClr val="0077C8"/>
    <a:srgbClr val="4F81BD"/>
    <a:srgbClr val="009999"/>
    <a:srgbClr val="97E7F7"/>
    <a:srgbClr val="4D4D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11" autoAdjust="0"/>
    <p:restoredTop sz="96433" autoAdjust="0"/>
  </p:normalViewPr>
  <p:slideViewPr>
    <p:cSldViewPr snapToObjects="1" showGuides="1">
      <p:cViewPr>
        <p:scale>
          <a:sx n="100" d="100"/>
          <a:sy n="100" d="100"/>
        </p:scale>
        <p:origin x="2196" y="420"/>
      </p:cViewPr>
      <p:guideLst>
        <p:guide orient="horz" pos="1037"/>
        <p:guide orient="horz" pos="3521"/>
        <p:guide orient="horz" pos="1096"/>
        <p:guide orient="horz" pos="3039"/>
        <p:guide pos="351"/>
        <p:guide pos="5430"/>
        <p:guide pos="2290"/>
        <p:guide pos="3334"/>
        <p:guide pos="23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notesMaster" Target="notesMasters/notesMaster1.xml" /><Relationship Id="rId18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commentAuthors" Target="commentAuthors.xml" /><Relationship Id="rId20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tags" Target="tags/tag1.xml" /><Relationship Id="rId10" Type="http://schemas.openxmlformats.org/officeDocument/2006/relationships/slide" Target="slides/slide9.xml" /><Relationship Id="rId19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handoutMaster" Target="handoutMasters/handoutMaster1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1217" cy="497603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5982" y="0"/>
            <a:ext cx="2951217" cy="497603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D006D7AF-A2AE-49DA-9980-F4328CF13A04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43322"/>
            <a:ext cx="2951217" cy="497603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5982" y="9443322"/>
            <a:ext cx="2951217" cy="497603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687E25F6-B3BF-4202-A7E8-6FBC7E142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5568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50475" cy="497046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40" y="1"/>
            <a:ext cx="2950475" cy="497046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5A0E61A4-3B2A-4E67-8792-6A52131DAD42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70462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9" tIns="45779" rIns="91559" bIns="4577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80" y="4721940"/>
            <a:ext cx="5447030" cy="4473416"/>
          </a:xfrm>
          <a:prstGeom prst="rect">
            <a:avLst/>
          </a:prstGeom>
        </p:spPr>
        <p:txBody>
          <a:bodyPr vert="horz" lIns="91559" tIns="45779" rIns="91559" bIns="4577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42155"/>
            <a:ext cx="2950475" cy="497046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40" y="9442155"/>
            <a:ext cx="2950475" cy="497046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779D64BE-AA5F-4079-BEA9-5D7347388E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570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3" y="5070328"/>
            <a:ext cx="8152581" cy="590920"/>
          </a:xfrm>
        </p:spPr>
        <p:txBody>
          <a:bodyPr anchor="t" anchorCtr="0">
            <a:normAutofit/>
          </a:bodyPr>
          <a:lstStyle>
            <a:lvl1pPr algn="l">
              <a:defRPr sz="300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111" y="5758408"/>
            <a:ext cx="8156013" cy="432048"/>
          </a:xfrm>
        </p:spPr>
        <p:txBody>
          <a:bodyPr>
            <a:normAutofit/>
          </a:bodyPr>
          <a:lstStyle>
            <a:lvl1pPr marL="0" indent="0" algn="l">
              <a:buNone/>
              <a:defRPr sz="19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7714743" y="1126997"/>
            <a:ext cx="1249746" cy="20424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7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январь 2015</a:t>
            </a:r>
          </a:p>
        </p:txBody>
      </p:sp>
    </p:spTree>
    <p:extLst>
      <p:ext uri="{BB962C8B-B14F-4D97-AF65-F5344CB8AC3E}">
        <p14:creationId xmlns:p14="http://schemas.microsoft.com/office/powerpoint/2010/main" val="2020252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текст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163" y="645070"/>
            <a:ext cx="8081962" cy="911721"/>
          </a:xfrm>
        </p:spPr>
        <p:txBody>
          <a:bodyPr lIns="0" tIns="0" rIns="0" bIns="0" anchor="t" anchorCtr="0">
            <a:normAutofit/>
          </a:bodyPr>
          <a:lstStyle>
            <a:lvl1pPr algn="l">
              <a:defRPr sz="2700" cap="all" baseline="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181600" y="6233120"/>
            <a:ext cx="3522712" cy="241002"/>
          </a:xfrm>
        </p:spPr>
        <p:txBody>
          <a:bodyPr/>
          <a:lstStyle>
            <a:lvl1pPr algn="r">
              <a:defRPr sz="7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Сводный отчет </a:t>
            </a:r>
            <a:r>
              <a:rPr lang="en-US"/>
              <a:t>| </a:t>
            </a:r>
            <a:r>
              <a:rPr lang="ru-RU"/>
              <a:t>январь 2015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77726" y="6155779"/>
            <a:ext cx="549424" cy="365125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A6B06EC4-1553-4EEC-8AFC-5F451267173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47689" y="1817688"/>
            <a:ext cx="4024312" cy="96324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3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4" hasCustomPrompt="1"/>
          </p:nvPr>
        </p:nvSpPr>
        <p:spPr>
          <a:xfrm>
            <a:off x="557213" y="3078163"/>
            <a:ext cx="4014787" cy="2447925"/>
          </a:xfrm>
        </p:spPr>
        <p:txBody>
          <a:bodyPr lIns="0" tIns="0" rIns="0" bIns="0">
            <a:normAutofit/>
          </a:bodyPr>
          <a:lstStyle>
            <a:lvl1pPr marL="180000" marR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Char char="•"/>
              <a:tabLst>
                <a:tab pos="266700" algn="l"/>
              </a:tabLst>
              <a:defRPr sz="1200" baseline="0"/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1547306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текст в двух места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"/>
            <a:ext cx="9144000" cy="68478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163" y="645070"/>
            <a:ext cx="8081962" cy="911721"/>
          </a:xfrm>
        </p:spPr>
        <p:txBody>
          <a:bodyPr lIns="0" tIns="0" rIns="0" bIns="0" anchor="t" anchorCtr="0">
            <a:normAutofit/>
          </a:bodyPr>
          <a:lstStyle>
            <a:lvl1pPr algn="l">
              <a:defRPr sz="2700" cap="all" baseline="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181600" y="6233120"/>
            <a:ext cx="3522712" cy="241002"/>
          </a:xfrm>
        </p:spPr>
        <p:txBody>
          <a:bodyPr/>
          <a:lstStyle>
            <a:lvl1pPr algn="r">
              <a:defRPr sz="7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Сводный отчет </a:t>
            </a:r>
            <a:r>
              <a:rPr lang="en-US"/>
              <a:t>| </a:t>
            </a:r>
            <a:r>
              <a:rPr lang="ru-RU"/>
              <a:t>январь 2015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77726" y="6155779"/>
            <a:ext cx="549424" cy="365125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A6B06EC4-1553-4EEC-8AFC-5F451267173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47689" y="1740569"/>
            <a:ext cx="8072436" cy="96324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0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4" hasCustomPrompt="1"/>
          </p:nvPr>
        </p:nvSpPr>
        <p:spPr>
          <a:xfrm>
            <a:off x="557213" y="3122231"/>
            <a:ext cx="8062912" cy="2447925"/>
          </a:xfrm>
        </p:spPr>
        <p:txBody>
          <a:bodyPr lIns="0" tIns="0" rIns="0" bIns="0">
            <a:normAutofit/>
          </a:bodyPr>
          <a:lstStyle>
            <a:lvl1pPr marL="180000" marR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Char char="•"/>
              <a:tabLst>
                <a:tab pos="266700" algn="l"/>
              </a:tabLst>
              <a:defRPr sz="1700" baseline="0"/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1715331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картинка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163" y="645070"/>
            <a:ext cx="8081962" cy="911721"/>
          </a:xfrm>
        </p:spPr>
        <p:txBody>
          <a:bodyPr lIns="0" tIns="0" rIns="0" bIns="0" anchor="t" anchorCtr="0">
            <a:normAutofit/>
          </a:bodyPr>
          <a:lstStyle>
            <a:lvl1pPr algn="l">
              <a:defRPr sz="2700" cap="all" baseline="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181600" y="6233120"/>
            <a:ext cx="3522712" cy="241002"/>
          </a:xfrm>
        </p:spPr>
        <p:txBody>
          <a:bodyPr/>
          <a:lstStyle>
            <a:lvl1pPr algn="r">
              <a:defRPr sz="7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Сводный отчет </a:t>
            </a:r>
            <a:r>
              <a:rPr lang="en-US"/>
              <a:t>| </a:t>
            </a:r>
            <a:r>
              <a:rPr lang="ru-RU"/>
              <a:t>январь 2015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77726" y="6155779"/>
            <a:ext cx="549424" cy="365125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A6B06EC4-1553-4EEC-8AFC-5F451267173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47689" y="1740568"/>
            <a:ext cx="3087686" cy="3849019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0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4" hasCustomPrompt="1"/>
          </p:nvPr>
        </p:nvSpPr>
        <p:spPr>
          <a:xfrm>
            <a:off x="3779911" y="1772952"/>
            <a:ext cx="4840213" cy="1977132"/>
          </a:xfrm>
        </p:spPr>
        <p:txBody>
          <a:bodyPr lIns="0" tIns="0" rIns="0" bIns="0">
            <a:normAutofit/>
          </a:bodyPr>
          <a:lstStyle>
            <a:lvl1pPr marL="180000" marR="0" indent="-18000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Char char="•"/>
              <a:tabLst>
                <a:tab pos="266700" algn="l"/>
              </a:tabLst>
              <a:defRPr sz="1200" baseline="0"/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1892589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две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"/>
            <a:ext cx="9144000" cy="68478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163" y="645070"/>
            <a:ext cx="8081962" cy="911721"/>
          </a:xfrm>
        </p:spPr>
        <p:txBody>
          <a:bodyPr lIns="0" tIns="0" rIns="0" bIns="0" anchor="t" anchorCtr="0">
            <a:normAutofit/>
          </a:bodyPr>
          <a:lstStyle>
            <a:lvl1pPr algn="l">
              <a:defRPr sz="2700" cap="all" baseline="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181600" y="6233120"/>
            <a:ext cx="3522712" cy="241002"/>
          </a:xfrm>
        </p:spPr>
        <p:txBody>
          <a:bodyPr/>
          <a:lstStyle>
            <a:lvl1pPr algn="r">
              <a:defRPr sz="7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Сводный отчет </a:t>
            </a:r>
            <a:r>
              <a:rPr lang="en-US"/>
              <a:t>| </a:t>
            </a:r>
            <a:r>
              <a:rPr lang="ru-RU"/>
              <a:t>январь 2015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77726" y="6155779"/>
            <a:ext cx="549424" cy="365125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A6B06EC4-1553-4EEC-8AFC-5F451267173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47689" y="1740569"/>
            <a:ext cx="3087686" cy="752327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3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859052" y="1732764"/>
            <a:ext cx="3017204" cy="752327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3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816723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одна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"/>
            <a:ext cx="9144000" cy="68478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163" y="645070"/>
            <a:ext cx="8081962" cy="911721"/>
          </a:xfrm>
        </p:spPr>
        <p:txBody>
          <a:bodyPr lIns="0" tIns="0" rIns="0" bIns="0" anchor="t" anchorCtr="0">
            <a:normAutofit/>
          </a:bodyPr>
          <a:lstStyle>
            <a:lvl1pPr algn="l">
              <a:defRPr sz="2700" cap="all" baseline="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181600" y="6233120"/>
            <a:ext cx="3522712" cy="241002"/>
          </a:xfrm>
        </p:spPr>
        <p:txBody>
          <a:bodyPr/>
          <a:lstStyle>
            <a:lvl1pPr algn="r">
              <a:defRPr sz="7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Сводный отчет </a:t>
            </a:r>
            <a:r>
              <a:rPr lang="en-US"/>
              <a:t>| </a:t>
            </a:r>
            <a:r>
              <a:rPr lang="ru-RU"/>
              <a:t>январь 2015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77726" y="6155779"/>
            <a:ext cx="549424" cy="365125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A6B06EC4-1553-4EEC-8AFC-5F451267173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3775696" y="1729456"/>
            <a:ext cx="4826847" cy="174455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0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4" hasCustomPrompt="1"/>
          </p:nvPr>
        </p:nvSpPr>
        <p:spPr>
          <a:xfrm>
            <a:off x="3762331" y="3690652"/>
            <a:ext cx="4840213" cy="1881250"/>
          </a:xfrm>
        </p:spPr>
        <p:txBody>
          <a:bodyPr lIns="0" tIns="0" rIns="0" bIns="0">
            <a:normAutofit/>
          </a:bodyPr>
          <a:lstStyle>
            <a:lvl1pPr marL="180000" marR="0" indent="-18000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Char char="•"/>
              <a:tabLst>
                <a:tab pos="266700" algn="l"/>
              </a:tabLst>
              <a:defRPr sz="1200" baseline="0"/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2786349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т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181600" y="6233120"/>
            <a:ext cx="3522712" cy="241002"/>
          </a:xfrm>
        </p:spPr>
        <p:txBody>
          <a:bodyPr/>
          <a:lstStyle>
            <a:lvl1pPr algn="r">
              <a:defRPr sz="7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Сводный отчет </a:t>
            </a:r>
            <a:r>
              <a:rPr lang="en-US"/>
              <a:t>| </a:t>
            </a:r>
            <a:r>
              <a:rPr lang="ru-RU"/>
              <a:t>январь 2015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77726" y="6155779"/>
            <a:ext cx="549424" cy="365125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A6B06EC4-1553-4EEC-8AFC-5F451267173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717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5" Type="http://schemas.openxmlformats.org/officeDocument/2006/relationships/slideLayout" Target="../slideLayouts/slideLayout5.xml" /><Relationship Id="rId4" Type="http://schemas.openxmlformats.org/officeDocument/2006/relationships/slideLayout" Target="../slideLayouts/slideLayout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Сводный отчет | январь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06EC4-1553-4EEC-8AFC-5F4512671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71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3" r:id="rId4"/>
    <p:sldLayoutId id="2147483664" r:id="rId5"/>
    <p:sldLayoutId id="2147483665" r:id="rId6"/>
    <p:sldLayoutId id="2147483662" r:id="rId7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3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3.xml" /><Relationship Id="rId4" Type="http://schemas.openxmlformats.org/officeDocument/2006/relationships/image" Target="../media/image22.png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3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3.xml" /><Relationship Id="rId5" Type="http://schemas.openxmlformats.org/officeDocument/2006/relationships/image" Target="../media/image9.png" /><Relationship Id="rId4" Type="http://schemas.openxmlformats.org/officeDocument/2006/relationships/image" Target="../media/image8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3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3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3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3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3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3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6EC4-1553-4EEC-8AFC-5F4512671736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" r="-1"/>
          <a:stretch/>
        </p:blipFill>
        <p:spPr>
          <a:xfrm>
            <a:off x="0" y="1229119"/>
            <a:ext cx="7949521" cy="4448669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452438" y="4591837"/>
            <a:ext cx="8072436" cy="963240"/>
          </a:xfrm>
        </p:spPr>
        <p:txBody>
          <a:bodyPr>
            <a:normAutofit/>
          </a:bodyPr>
          <a:lstStyle/>
          <a:p>
            <a:pPr algn="ctr"/>
            <a:r>
              <a:rPr lang="ru-RU" sz="2600" b="1" kern="0" dirty="0">
                <a:solidFill>
                  <a:schemeClr val="tx2"/>
                </a:solidFill>
                <a:cs typeface="Times New Roman" pitchFamily="18" charset="0"/>
              </a:rPr>
              <a:t>Промышленная безопасность и охрана труда</a:t>
            </a:r>
          </a:p>
          <a:p>
            <a:pPr algn="ctr"/>
            <a:endParaRPr lang="ru-RU" sz="26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35"/>
            <a:ext cx="9144000" cy="6847840"/>
          </a:xfrm>
          <a:prstGeom prst="rect">
            <a:avLst/>
          </a:prstGeom>
        </p:spPr>
      </p:pic>
      <p:sp>
        <p:nvSpPr>
          <p:cNvPr id="14" name="Текст 6"/>
          <p:cNvSpPr>
            <a:spLocks noGrp="1"/>
          </p:cNvSpPr>
          <p:nvPr>
            <p:ph type="body" sz="quarter" idx="4294967295"/>
          </p:nvPr>
        </p:nvSpPr>
        <p:spPr>
          <a:xfrm>
            <a:off x="7714743" y="1126997"/>
            <a:ext cx="1249746" cy="20424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1050" dirty="0">
                <a:solidFill>
                  <a:schemeClr val="bg1"/>
                </a:solidFill>
              </a:rPr>
              <a:t>Февраль 2021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1550" y="4849950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</a:rPr>
              <a:t>Световая демаркация и визуализация</a:t>
            </a:r>
          </a:p>
        </p:txBody>
      </p:sp>
    </p:spTree>
    <p:extLst>
      <p:ext uri="{BB962C8B-B14F-4D97-AF65-F5344CB8AC3E}">
        <p14:creationId xmlns:p14="http://schemas.microsoft.com/office/powerpoint/2010/main" val="3878523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5303" y="233645"/>
            <a:ext cx="6329092" cy="585065"/>
          </a:xfrm>
        </p:spPr>
        <p:txBody>
          <a:bodyPr>
            <a:no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Световая демаркация и визуализация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Промышленная безопасность и охрана труда</a:t>
            </a:r>
            <a:r>
              <a:rPr lang="en-US" dirty="0"/>
              <a:t>| </a:t>
            </a:r>
            <a:r>
              <a:rPr lang="ru-RU" dirty="0"/>
              <a:t>февраль 2021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6EC4-1553-4EEC-8AFC-5F4512671736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468058" y="889337"/>
            <a:ext cx="4779017" cy="63042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8509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/>
              <a:t>Новые решения по повышению безопасности труда на перегрузочном терминале – это идеи сотрудников </a:t>
            </a:r>
          </a:p>
        </p:txBody>
      </p:sp>
      <p:pic>
        <p:nvPicPr>
          <p:cNvPr id="9" name="Picture 2" descr="Ly3CRAi.png (763×56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50" y="2760149"/>
            <a:ext cx="1729615" cy="232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tTbct4.png (1278×648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111" y="1648386"/>
            <a:ext cx="3389781" cy="412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7A5cHu.png (869×822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67" y="1915382"/>
            <a:ext cx="2704544" cy="401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580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Промышленная безопасность и охрана труда</a:t>
            </a:r>
            <a:r>
              <a:rPr lang="en-US" dirty="0"/>
              <a:t>| </a:t>
            </a:r>
            <a:r>
              <a:rPr lang="ru-RU" dirty="0"/>
              <a:t>февраль 2021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6EC4-1553-4EEC-8AFC-5F4512671736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417" y="3028665"/>
            <a:ext cx="8081962" cy="911721"/>
          </a:xfrm>
        </p:spPr>
        <p:txBody>
          <a:bodyPr/>
          <a:lstStyle/>
          <a:p>
            <a:pPr algn="ctr"/>
            <a:r>
              <a:rPr lang="ru-RU" dirty="0"/>
              <a:t>СПАСИБО ЗА ВНИМАНИЕ!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7065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5303" y="233645"/>
            <a:ext cx="6329092" cy="585065"/>
          </a:xfrm>
        </p:spPr>
        <p:txBody>
          <a:bodyPr>
            <a:no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Световая демаркация и визуализация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Промышленная безопасность и охрана труда</a:t>
            </a:r>
            <a:r>
              <a:rPr lang="en-US" dirty="0"/>
              <a:t>| </a:t>
            </a:r>
            <a:r>
              <a:rPr lang="ru-RU" dirty="0"/>
              <a:t>февраль 2021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6EC4-1553-4EEC-8AFC-5F4512671736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92" y="1834554"/>
            <a:ext cx="7584210" cy="3852695"/>
          </a:xfrm>
          <a:prstGeom prst="rect">
            <a:avLst/>
          </a:prstGeom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486908" y="713593"/>
            <a:ext cx="5850651" cy="63042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8509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1200" dirty="0"/>
          </a:p>
          <a:p>
            <a:pPr algn="just"/>
            <a:r>
              <a:rPr lang="ru-RU" sz="1200" dirty="0"/>
              <a:t>Техническое решение для сложных климатических условий</a:t>
            </a:r>
          </a:p>
          <a:p>
            <a:pPr algn="just"/>
            <a:endParaRPr lang="ru-RU" sz="1200" dirty="0"/>
          </a:p>
          <a:p>
            <a:pPr algn="ctr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30697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5303" y="233645"/>
            <a:ext cx="6329092" cy="585065"/>
          </a:xfrm>
        </p:spPr>
        <p:txBody>
          <a:bodyPr>
            <a:no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Световая демаркация и визуализация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Промышленная безопасность и охрана труда</a:t>
            </a:r>
            <a:r>
              <a:rPr lang="en-US" dirty="0"/>
              <a:t>| </a:t>
            </a:r>
            <a:r>
              <a:rPr lang="ru-RU" dirty="0"/>
              <a:t>февраль 2021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6EC4-1553-4EEC-8AFC-5F4512671736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63"/>
          <a:stretch/>
        </p:blipFill>
        <p:spPr>
          <a:xfrm>
            <a:off x="177727" y="1313765"/>
            <a:ext cx="3854213" cy="26912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26" y="4466709"/>
            <a:ext cx="3024808" cy="14957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31"/>
          <a:stretch/>
        </p:blipFill>
        <p:spPr>
          <a:xfrm>
            <a:off x="3381400" y="4493882"/>
            <a:ext cx="2990800" cy="14414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0" r="22930"/>
          <a:stretch/>
        </p:blipFill>
        <p:spPr>
          <a:xfrm>
            <a:off x="4202899" y="1193099"/>
            <a:ext cx="2160241" cy="2984527"/>
          </a:xfrm>
          <a:prstGeom prst="rect">
            <a:avLst/>
          </a:prstGeom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534047" y="1986822"/>
            <a:ext cx="2460495" cy="1338948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8509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/>
              <a:t>Обозначены все безопасные маршруты передвижения и пешеходные дорожки на терминале</a:t>
            </a:r>
            <a:r>
              <a:rPr lang="ru-RU" sz="1400" dirty="0"/>
              <a:t>;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6534048" y="4493882"/>
            <a:ext cx="2460495" cy="1470407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8509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/>
              <a:t>Погодные условия и состояние площадок </a:t>
            </a:r>
            <a:r>
              <a:rPr lang="ru-RU" sz="1200" u="sng" dirty="0"/>
              <a:t>не влияют</a:t>
            </a:r>
            <a:r>
              <a:rPr lang="ru-RU" sz="1200" dirty="0"/>
              <a:t> на качество проекции.</a:t>
            </a:r>
          </a:p>
        </p:txBody>
      </p:sp>
    </p:spTree>
    <p:extLst>
      <p:ext uri="{BB962C8B-B14F-4D97-AF65-F5344CB8AC3E}">
        <p14:creationId xmlns:p14="http://schemas.microsoft.com/office/powerpoint/2010/main" val="2722131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5303" y="233645"/>
            <a:ext cx="6329092" cy="585065"/>
          </a:xfrm>
        </p:spPr>
        <p:txBody>
          <a:bodyPr>
            <a:no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Световая демаркация и визуализация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Промышленная безопасность и охрана труда</a:t>
            </a:r>
            <a:r>
              <a:rPr lang="en-US" dirty="0"/>
              <a:t>| </a:t>
            </a:r>
            <a:r>
              <a:rPr lang="ru-RU" dirty="0"/>
              <a:t>февраль 2021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6EC4-1553-4EEC-8AFC-5F4512671736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9" t="29075" b="26085"/>
          <a:stretch/>
        </p:blipFill>
        <p:spPr>
          <a:xfrm rot="16200000">
            <a:off x="-213393" y="1188618"/>
            <a:ext cx="3575131" cy="26552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5" t="38188"/>
          <a:stretch/>
        </p:blipFill>
        <p:spPr>
          <a:xfrm>
            <a:off x="5434758" y="3113616"/>
            <a:ext cx="3269553" cy="2837535"/>
          </a:xfrm>
          <a:prstGeom prst="rect">
            <a:avLst/>
          </a:prstGeom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189765" y="953550"/>
            <a:ext cx="5752935" cy="675075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8509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1200" dirty="0"/>
          </a:p>
          <a:p>
            <a:pPr algn="just"/>
            <a:r>
              <a:rPr lang="ru-RU" sz="1200" dirty="0"/>
              <a:t>Перед опасными зонами есть соответствующие знаки об опасности.</a:t>
            </a:r>
          </a:p>
          <a:p>
            <a:pPr algn="just"/>
            <a:endParaRPr lang="ru-RU" sz="1400" dirty="0"/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3189765" y="1763465"/>
            <a:ext cx="5752935" cy="63042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8509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r>
              <a:rPr lang="ru-RU" sz="1200" dirty="0"/>
              <a:t>Для автотранспорта указано ограничение скорости передвижения.</a:t>
            </a:r>
          </a:p>
          <a:p>
            <a:pPr algn="ctr"/>
            <a:endParaRPr lang="ru-RU" sz="1200" dirty="0"/>
          </a:p>
          <a:p>
            <a:pPr algn="ctr"/>
            <a:endParaRPr lang="ru-RU" sz="1400" dirty="0"/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246525" y="4979283"/>
            <a:ext cx="4935076" cy="63042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8509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/>
              <a:t>Обозначены постоянно опасные зоны (крановые колонки)</a:t>
            </a:r>
          </a:p>
          <a:p>
            <a:pPr algn="ctr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152959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5303" y="233645"/>
            <a:ext cx="6329092" cy="585065"/>
          </a:xfrm>
        </p:spPr>
        <p:txBody>
          <a:bodyPr>
            <a:no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Световая демаркация и визуализация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Промышленная безопасность и охрана труда</a:t>
            </a:r>
            <a:r>
              <a:rPr lang="en-US" dirty="0"/>
              <a:t>| </a:t>
            </a:r>
            <a:r>
              <a:rPr lang="ru-RU" dirty="0"/>
              <a:t>февраль 2021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6EC4-1553-4EEC-8AFC-5F4512671736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08" y="1471910"/>
            <a:ext cx="7820508" cy="4002893"/>
          </a:xfrm>
          <a:prstGeom prst="rect">
            <a:avLst/>
          </a:prstGeom>
        </p:spPr>
      </p:pic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486908" y="713593"/>
            <a:ext cx="5850651" cy="63042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8509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1200" dirty="0"/>
          </a:p>
          <a:p>
            <a:pPr algn="just"/>
            <a:r>
              <a:rPr lang="ru-RU" sz="1200" dirty="0"/>
              <a:t>В крытом складе полностью размечены маршруты движения СДМ филиала, а также места складирования груза:</a:t>
            </a:r>
          </a:p>
          <a:p>
            <a:pPr algn="ctr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3440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5303" y="233645"/>
            <a:ext cx="6329092" cy="585065"/>
          </a:xfrm>
        </p:spPr>
        <p:txBody>
          <a:bodyPr>
            <a:no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Световая демаркация и визуализация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Промышленная безопасность и охрана труда</a:t>
            </a:r>
            <a:r>
              <a:rPr lang="en-US" dirty="0"/>
              <a:t>| </a:t>
            </a:r>
            <a:r>
              <a:rPr lang="ru-RU" dirty="0"/>
              <a:t>февраль 2021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6EC4-1553-4EEC-8AFC-5F4512671736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486908" y="713593"/>
            <a:ext cx="5850651" cy="63042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8509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Предупреждение работников о выезжаю транспорте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08" y="1837771"/>
            <a:ext cx="2689937" cy="39154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233" y="1837770"/>
            <a:ext cx="5481574" cy="397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91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5303" y="233645"/>
            <a:ext cx="6329092" cy="585065"/>
          </a:xfrm>
        </p:spPr>
        <p:txBody>
          <a:bodyPr>
            <a:no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Световая демаркация и визуализация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Промышленная безопасность и охрана труда</a:t>
            </a:r>
            <a:r>
              <a:rPr lang="en-US" dirty="0"/>
              <a:t>| </a:t>
            </a:r>
            <a:r>
              <a:rPr lang="ru-RU" dirty="0"/>
              <a:t>февраль 2021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6EC4-1553-4EEC-8AFC-5F4512671736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486908" y="713593"/>
            <a:ext cx="5850651" cy="63042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8509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Предупреждение о работе портальных кранов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15" y="1553961"/>
            <a:ext cx="5296345" cy="378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05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5303" y="233645"/>
            <a:ext cx="6329092" cy="585065"/>
          </a:xfrm>
        </p:spPr>
        <p:txBody>
          <a:bodyPr>
            <a:no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Световая демаркация и визуализация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Промышленная безопасность и охрана труда</a:t>
            </a:r>
            <a:r>
              <a:rPr lang="en-US" dirty="0"/>
              <a:t>| </a:t>
            </a:r>
            <a:r>
              <a:rPr lang="ru-RU" dirty="0"/>
              <a:t>февраль 2021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6EC4-1553-4EEC-8AFC-5F4512671736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486908" y="713593"/>
            <a:ext cx="5850651" cy="63042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8509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Ж\Д диспетчер включает предупреждение о подачи вагонов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85" y="1938378"/>
            <a:ext cx="3735415" cy="31108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933848"/>
            <a:ext cx="3347123" cy="311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12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5303" y="233645"/>
            <a:ext cx="6329092" cy="585065"/>
          </a:xfrm>
        </p:spPr>
        <p:txBody>
          <a:bodyPr>
            <a:no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Световая демаркация и визуализация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Промышленная безопасность и охрана труда</a:t>
            </a:r>
            <a:r>
              <a:rPr lang="en-US" dirty="0"/>
              <a:t>| </a:t>
            </a:r>
            <a:r>
              <a:rPr lang="ru-RU" dirty="0"/>
              <a:t>февраль 2021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6EC4-1553-4EEC-8AFC-5F4512671736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14" y="1590385"/>
            <a:ext cx="7290810" cy="2153650"/>
          </a:xfrm>
          <a:prstGeom prst="rect">
            <a:avLst/>
          </a:prstGeom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468058" y="889337"/>
            <a:ext cx="4779017" cy="63042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8509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/>
              <a:t>Фасад крытого склада используется для агитации по </a:t>
            </a:r>
            <a:r>
              <a:rPr lang="ru-RU" sz="1200" dirty="0" err="1"/>
              <a:t>ОТиПБ</a:t>
            </a:r>
            <a:r>
              <a:rPr lang="ru-RU" sz="1200" dirty="0"/>
              <a:t>: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14" y="3744036"/>
            <a:ext cx="7290810" cy="220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16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38222686b88723fcf54255d6c226326808c12"/>
</p:tagLst>
</file>

<file path=ppt/theme/theme1.xml><?xml version="1.0" encoding="utf-8"?>
<a:theme xmlns:a="http://schemas.openxmlformats.org/drawingml/2006/main" name="Тема Office">
  <a:themeElements>
    <a:clrScheme name="Nornickel">
      <a:dk1>
        <a:srgbClr val="1F1B1A"/>
      </a:dk1>
      <a:lt1>
        <a:sysClr val="window" lastClr="FFFFFF"/>
      </a:lt1>
      <a:dk2>
        <a:srgbClr val="004C97"/>
      </a:dk2>
      <a:lt2>
        <a:srgbClr val="0077C8"/>
      </a:lt2>
      <a:accent1>
        <a:srgbClr val="004C97"/>
      </a:accent1>
      <a:accent2>
        <a:srgbClr val="4D82B6"/>
      </a:accent2>
      <a:accent3>
        <a:srgbClr val="99B7D5"/>
      </a:accent3>
      <a:accent4>
        <a:srgbClr val="CCDBEA"/>
      </a:accent4>
      <a:accent5>
        <a:srgbClr val="0077C8"/>
      </a:accent5>
      <a:accent6>
        <a:srgbClr val="004C97"/>
      </a:accent6>
      <a:hlink>
        <a:srgbClr val="0000FF"/>
      </a:hlink>
      <a:folHlink>
        <a:srgbClr val="800080"/>
      </a:folHlink>
    </a:clrScheme>
    <a:fontScheme name="Nornicke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26230</TotalTime>
  <Words>250</Words>
  <Application>Microsoft Office PowerPoint</Application>
  <PresentationFormat>Экран (4:3)</PresentationFormat>
  <Paragraphs>51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Световая демаркация и визуализация</vt:lpstr>
      <vt:lpstr>Световая демаркация и визуализация</vt:lpstr>
      <vt:lpstr>Световая демаркация и визуализация</vt:lpstr>
      <vt:lpstr>Световая демаркация и визуализация</vt:lpstr>
      <vt:lpstr>Световая демаркация и визуализация</vt:lpstr>
      <vt:lpstr>Световая демаркация и визуализация</vt:lpstr>
      <vt:lpstr>Световая демаркация и визуализация</vt:lpstr>
      <vt:lpstr>Световая демаркация и визуализация</vt:lpstr>
      <vt:lpstr>Световая демаркация и визуализация</vt:lpstr>
      <vt:lpstr>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Дубовский Дмитрий</dc:creator>
  <cp:lastModifiedBy>eduardureke@gmail.com</cp:lastModifiedBy>
  <cp:revision>663</cp:revision>
  <cp:lastPrinted>2021-01-20T14:20:06Z</cp:lastPrinted>
  <dcterms:created xsi:type="dcterms:W3CDTF">2016-07-06T15:50:57Z</dcterms:created>
  <dcterms:modified xsi:type="dcterms:W3CDTF">2022-02-11T12:13:41Z</dcterms:modified>
</cp:coreProperties>
</file>